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4" r:id="rId17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1888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68A17-907B-43D6-A644-4CE91BD4A40A}" type="datetimeFigureOut">
              <a:rPr lang="es-AR" smtClean="0">
                <a:solidFill>
                  <a:prstClr val="black">
                    <a:tint val="75000"/>
                  </a:prstClr>
                </a:solidFill>
              </a:rPr>
              <a:pPr/>
              <a:t>10/7/16</a:t>
            </a:fld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32643-A70C-421D-B777-4FECB11BAACD}" type="slidenum">
              <a:rPr lang="es-AR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0018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68A17-907B-43D6-A644-4CE91BD4A40A}" type="datetimeFigureOut">
              <a:rPr lang="es-AR" smtClean="0">
                <a:solidFill>
                  <a:prstClr val="black">
                    <a:tint val="75000"/>
                  </a:prstClr>
                </a:solidFill>
              </a:rPr>
              <a:pPr/>
              <a:t>10/7/16</a:t>
            </a:fld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32643-A70C-421D-B777-4FECB11BAACD}" type="slidenum">
              <a:rPr lang="es-AR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9961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68A17-907B-43D6-A644-4CE91BD4A40A}" type="datetimeFigureOut">
              <a:rPr lang="es-AR" smtClean="0">
                <a:solidFill>
                  <a:prstClr val="black">
                    <a:tint val="75000"/>
                  </a:prstClr>
                </a:solidFill>
              </a:rPr>
              <a:pPr/>
              <a:t>10/7/16</a:t>
            </a:fld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32643-A70C-421D-B777-4FECB11BAACD}" type="slidenum">
              <a:rPr lang="es-AR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7157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68A17-907B-43D6-A644-4CE91BD4A40A}" type="datetimeFigureOut">
              <a:rPr lang="es-AR" smtClean="0">
                <a:solidFill>
                  <a:prstClr val="black">
                    <a:tint val="75000"/>
                  </a:prstClr>
                </a:solidFill>
              </a:rPr>
              <a:pPr/>
              <a:t>10/7/16</a:t>
            </a:fld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32643-A70C-421D-B777-4FECB11BAACD}" type="slidenum">
              <a:rPr lang="es-AR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6082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68A17-907B-43D6-A644-4CE91BD4A40A}" type="datetimeFigureOut">
              <a:rPr lang="es-AR" smtClean="0">
                <a:solidFill>
                  <a:prstClr val="black">
                    <a:tint val="75000"/>
                  </a:prstClr>
                </a:solidFill>
              </a:rPr>
              <a:pPr/>
              <a:t>10/7/16</a:t>
            </a:fld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32643-A70C-421D-B777-4FECB11BAACD}" type="slidenum">
              <a:rPr lang="es-AR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494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68A17-907B-43D6-A644-4CE91BD4A40A}" type="datetimeFigureOut">
              <a:rPr lang="es-AR" smtClean="0">
                <a:solidFill>
                  <a:prstClr val="black">
                    <a:tint val="75000"/>
                  </a:prstClr>
                </a:solidFill>
              </a:rPr>
              <a:pPr/>
              <a:t>10/7/16</a:t>
            </a:fld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32643-A70C-421D-B777-4FECB11BAACD}" type="slidenum">
              <a:rPr lang="es-AR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9172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68A17-907B-43D6-A644-4CE91BD4A40A}" type="datetimeFigureOut">
              <a:rPr lang="es-AR" smtClean="0">
                <a:solidFill>
                  <a:prstClr val="black">
                    <a:tint val="75000"/>
                  </a:prstClr>
                </a:solidFill>
              </a:rPr>
              <a:pPr/>
              <a:t>10/7/16</a:t>
            </a:fld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32643-A70C-421D-B777-4FECB11BAACD}" type="slidenum">
              <a:rPr lang="es-AR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4413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68A17-907B-43D6-A644-4CE91BD4A40A}" type="datetimeFigureOut">
              <a:rPr lang="es-AR" smtClean="0">
                <a:solidFill>
                  <a:prstClr val="black">
                    <a:tint val="75000"/>
                  </a:prstClr>
                </a:solidFill>
              </a:rPr>
              <a:pPr/>
              <a:t>10/7/16</a:t>
            </a:fld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32643-A70C-421D-B777-4FECB11BAACD}" type="slidenum">
              <a:rPr lang="es-AR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8665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68A17-907B-43D6-A644-4CE91BD4A40A}" type="datetimeFigureOut">
              <a:rPr lang="es-AR" smtClean="0">
                <a:solidFill>
                  <a:prstClr val="black">
                    <a:tint val="75000"/>
                  </a:prstClr>
                </a:solidFill>
              </a:rPr>
              <a:pPr/>
              <a:t>10/7/16</a:t>
            </a:fld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32643-A70C-421D-B777-4FECB11BAACD}" type="slidenum">
              <a:rPr lang="es-AR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643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68A17-907B-43D6-A644-4CE91BD4A40A}" type="datetimeFigureOut">
              <a:rPr lang="es-AR" smtClean="0">
                <a:solidFill>
                  <a:prstClr val="black">
                    <a:tint val="75000"/>
                  </a:prstClr>
                </a:solidFill>
              </a:rPr>
              <a:pPr/>
              <a:t>10/7/16</a:t>
            </a:fld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32643-A70C-421D-B777-4FECB11BAACD}" type="slidenum">
              <a:rPr lang="es-AR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7327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68A17-907B-43D6-A644-4CE91BD4A40A}" type="datetimeFigureOut">
              <a:rPr lang="es-AR" smtClean="0">
                <a:solidFill>
                  <a:prstClr val="black">
                    <a:tint val="75000"/>
                  </a:prstClr>
                </a:solidFill>
              </a:rPr>
              <a:pPr/>
              <a:t>10/7/16</a:t>
            </a:fld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32643-A70C-421D-B777-4FECB11BAACD}" type="slidenum">
              <a:rPr lang="es-AR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0973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75000"/>
              </a:schemeClr>
            </a:gs>
            <a:gs pos="62000">
              <a:schemeClr val="bg1">
                <a:lumMod val="95000"/>
              </a:schemeClr>
            </a:gs>
            <a:gs pos="24000">
              <a:schemeClr val="bg1">
                <a:lumMod val="85000"/>
              </a:schemeClr>
            </a:gs>
            <a:gs pos="100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s-AR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AR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768A17-907B-43D6-A644-4CE91BD4A40A}" type="datetimeFigureOut">
              <a:rPr lang="es-AR" smtClean="0">
                <a:solidFill>
                  <a:prstClr val="black">
                    <a:tint val="75000"/>
                  </a:prstClr>
                </a:solidFill>
              </a:rPr>
              <a:pPr/>
              <a:t>10/7/16</a:t>
            </a:fld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632643-A70C-421D-B777-4FECB11BAACD}" type="slidenum">
              <a:rPr lang="es-AR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10" name="9 Conector recto"/>
          <p:cNvCxnSpPr/>
          <p:nvPr userDrawn="1"/>
        </p:nvCxnSpPr>
        <p:spPr>
          <a:xfrm>
            <a:off x="8460432" y="260648"/>
            <a:ext cx="0" cy="5832648"/>
          </a:xfrm>
          <a:prstGeom prst="line">
            <a:avLst/>
          </a:prstGeom>
          <a:ln w="381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"/>
          <p:cNvCxnSpPr/>
          <p:nvPr userDrawn="1"/>
        </p:nvCxnSpPr>
        <p:spPr>
          <a:xfrm flipH="1">
            <a:off x="467544" y="6093296"/>
            <a:ext cx="7992888" cy="0"/>
          </a:xfrm>
          <a:prstGeom prst="line">
            <a:avLst/>
          </a:prstGeom>
          <a:ln w="381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1421164" cy="630000"/>
          </a:xfrm>
          <a:prstGeom prst="rect">
            <a:avLst/>
          </a:prstGeom>
          <a:ln w="19050">
            <a:solidFill>
              <a:srgbClr val="FF0000"/>
            </a:solidFill>
            <a:miter lim="800000"/>
            <a:headEnd/>
            <a:tailEnd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14" name="13 Rectángulo redondeado"/>
          <p:cNvSpPr/>
          <p:nvPr userDrawn="1"/>
        </p:nvSpPr>
        <p:spPr>
          <a:xfrm>
            <a:off x="2051720" y="116632"/>
            <a:ext cx="6696744" cy="630000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es-AR" sz="1600" dirty="0" smtClean="0">
                <a:solidFill>
                  <a:prstClr val="black"/>
                </a:solidFill>
              </a:rPr>
              <a:t>	TOMA DE POSICIÓN:</a:t>
            </a:r>
          </a:p>
          <a:p>
            <a:pPr algn="r"/>
            <a:r>
              <a:rPr lang="es-AR" sz="1600" dirty="0" smtClean="0">
                <a:solidFill>
                  <a:prstClr val="black"/>
                </a:solidFill>
              </a:rPr>
              <a:t> ROL ACTUAL DE LOS BETABLOQUEANTES EN LA HIPERTENSIÓN ARTERIAL</a:t>
            </a:r>
            <a:endParaRPr lang="es-AR" sz="1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9163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rgbClr val="002060"/>
          </a:solidFill>
          <a:latin typeface="Trebuchet MS" panose="020B06030202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rgbClr val="002060"/>
          </a:solidFill>
          <a:latin typeface="Trebuchet MS" panose="020B060302020202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rgbClr val="002060"/>
          </a:solidFill>
          <a:latin typeface="Trebuchet MS" panose="020B0603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rgbClr val="002060"/>
          </a:solidFill>
          <a:latin typeface="Trebuchet MS" panose="020B0603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rgbClr val="002060"/>
          </a:solidFill>
          <a:latin typeface="Trebuchet MS" panose="020B0603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rgbClr val="002060"/>
          </a:solidFill>
          <a:latin typeface="Trebuchet MS" panose="020B0603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ctrTitle"/>
          </p:nvPr>
        </p:nvSpPr>
        <p:spPr>
          <a:xfrm>
            <a:off x="829816" y="2708921"/>
            <a:ext cx="7486600" cy="2016224"/>
          </a:xfrm>
          <a:solidFill>
            <a:schemeClr val="bg1">
              <a:lumMod val="95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>
            <a:normAutofit/>
          </a:bodyPr>
          <a:lstStyle/>
          <a:p>
            <a:r>
              <a:rPr lang="es-MX" sz="2400" b="1" dirty="0" smtClean="0">
                <a:solidFill>
                  <a:schemeClr val="tx2">
                    <a:lumMod val="75000"/>
                  </a:schemeClr>
                </a:solidFill>
              </a:rPr>
              <a:t>TOMA DE POSICIÓN SAHA</a:t>
            </a:r>
            <a:br>
              <a:rPr lang="es-MX" sz="24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s-MX" sz="2400" b="1" dirty="0" smtClean="0">
                <a:solidFill>
                  <a:schemeClr val="tx2">
                    <a:lumMod val="75000"/>
                  </a:schemeClr>
                </a:solidFill>
              </a:rPr>
              <a:t>Rol actual de los betabloqueantes en la </a:t>
            </a:r>
            <a:br>
              <a:rPr lang="es-MX" sz="24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s-MX" sz="2400" b="1" dirty="0" smtClean="0">
                <a:solidFill>
                  <a:schemeClr val="tx2">
                    <a:lumMod val="75000"/>
                  </a:schemeClr>
                </a:solidFill>
              </a:rPr>
              <a:t>hipertensión arterial</a:t>
            </a:r>
            <a:r>
              <a:rPr lang="es-MX" sz="2400" b="1" dirty="0" smtClean="0"/>
              <a:t/>
            </a:r>
            <a:br>
              <a:rPr lang="es-MX" sz="2400" b="1" dirty="0" smtClean="0"/>
            </a:br>
            <a:r>
              <a:rPr lang="es-MX" sz="2400" b="1" dirty="0" smtClean="0"/>
              <a:t/>
            </a:r>
            <a:br>
              <a:rPr lang="es-MX" sz="2400" b="1" dirty="0" smtClean="0"/>
            </a:br>
            <a:r>
              <a:rPr lang="es-MX" sz="2800" b="1" dirty="0" smtClean="0"/>
              <a:t>CONCLUSIONES</a:t>
            </a:r>
            <a:endParaRPr lang="es-AR" sz="2800" b="1" dirty="0"/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971600" y="4869160"/>
            <a:ext cx="7200800" cy="936104"/>
          </a:xfrm>
        </p:spPr>
        <p:txBody>
          <a:bodyPr anchor="ctr">
            <a:normAutofit/>
          </a:bodyPr>
          <a:lstStyle/>
          <a:p>
            <a:r>
              <a:rPr lang="es-AR" sz="1800" b="1" dirty="0" smtClean="0"/>
              <a:t>Pablo D. Rodríguez</a:t>
            </a:r>
          </a:p>
          <a:p>
            <a:r>
              <a:rPr lang="es-AR" sz="1400" dirty="0" smtClean="0"/>
              <a:t>Coordinador General</a:t>
            </a: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5670" y="1302469"/>
            <a:ext cx="5984875" cy="61436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6" name="5 CuadroTexto"/>
          <p:cNvSpPr txBox="1"/>
          <p:nvPr/>
        </p:nvSpPr>
        <p:spPr>
          <a:xfrm>
            <a:off x="3558326" y="1916832"/>
            <a:ext cx="19848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AR" b="1" dirty="0">
                <a:solidFill>
                  <a:srgbClr val="1F497D">
                    <a:lumMod val="50000"/>
                  </a:srgbClr>
                </a:solidFill>
              </a:rPr>
              <a:t>SIMPOSIO </a:t>
            </a:r>
            <a:r>
              <a:rPr lang="es-AR" b="1" dirty="0" smtClean="0">
                <a:solidFill>
                  <a:srgbClr val="1F497D">
                    <a:lumMod val="50000"/>
                  </a:srgbClr>
                </a:solidFill>
              </a:rPr>
              <a:t>GADOR </a:t>
            </a:r>
            <a:endParaRPr lang="es-AR" b="1" dirty="0">
              <a:solidFill>
                <a:srgbClr val="1F497D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2745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Marcador de contenido"/>
          <p:cNvSpPr txBox="1">
            <a:spLocks/>
          </p:cNvSpPr>
          <p:nvPr/>
        </p:nvSpPr>
        <p:spPr>
          <a:xfrm>
            <a:off x="457200" y="1600200"/>
            <a:ext cx="7859216" cy="4205063"/>
          </a:xfrm>
          <a:prstGeom prst="rect">
            <a:avLst/>
          </a:prstGeom>
          <a:ln w="25400" cap="flat" cmpd="sng" algn="ctr">
            <a:solidFill>
              <a:srgbClr val="FF0000"/>
            </a:solidFill>
            <a:prstDash val="soli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r">
              <a:buNone/>
            </a:pPr>
            <a:r>
              <a:rPr lang="es-AR" sz="2800" i="1" dirty="0" smtClean="0">
                <a:latin typeface="Trebuchet MS" panose="020B0603020202020204" pitchFamily="34" charset="0"/>
              </a:rPr>
              <a:t>Poblaciones especiales</a:t>
            </a:r>
          </a:p>
          <a:p>
            <a:pPr marL="0" lvl="0" indent="0" algn="ctr">
              <a:buNone/>
            </a:pPr>
            <a:endParaRPr lang="es-AR" sz="2800" dirty="0" smtClean="0">
              <a:latin typeface="Trebuchet MS" panose="020B0603020202020204" pitchFamily="34" charset="0"/>
            </a:endParaRPr>
          </a:p>
          <a:p>
            <a:pPr marL="0" indent="0" algn="ctr">
              <a:buNone/>
            </a:pPr>
            <a:r>
              <a:rPr lang="es-AR" sz="2800" dirty="0" smtClean="0">
                <a:latin typeface="Trebuchet MS" panose="020B0603020202020204" pitchFamily="34" charset="0"/>
              </a:rPr>
              <a:t>El </a:t>
            </a:r>
            <a:r>
              <a:rPr lang="es-AR" sz="2800" b="1" dirty="0">
                <a:latin typeface="Trebuchet MS" panose="020B0603020202020204" pitchFamily="34" charset="0"/>
              </a:rPr>
              <a:t>labetalol</a:t>
            </a:r>
            <a:r>
              <a:rPr lang="es-AR" sz="2800" dirty="0">
                <a:latin typeface="Trebuchet MS" panose="020B0603020202020204" pitchFamily="34" charset="0"/>
              </a:rPr>
              <a:t> ha demostrado eficacia y seguridad, por lo que es el BB de elección en la </a:t>
            </a:r>
            <a:r>
              <a:rPr lang="es-AR" sz="2800" b="1" dirty="0">
                <a:latin typeface="Trebuchet MS" panose="020B0603020202020204" pitchFamily="34" charset="0"/>
              </a:rPr>
              <a:t>HTA </a:t>
            </a:r>
            <a:r>
              <a:rPr lang="es-AR" sz="2800" b="1" dirty="0" smtClean="0">
                <a:latin typeface="Trebuchet MS" panose="020B0603020202020204" pitchFamily="34" charset="0"/>
              </a:rPr>
              <a:t>gestacional</a:t>
            </a:r>
            <a:endParaRPr lang="es-AR" sz="2800" b="1" dirty="0">
              <a:latin typeface="Trebuchet MS" panose="020B0603020202020204" pitchFamily="34" charset="0"/>
            </a:endParaRPr>
          </a:p>
          <a:p>
            <a:pPr marL="0" lvl="0" indent="0" algn="ctr">
              <a:buNone/>
            </a:pPr>
            <a:endParaRPr lang="es-AR" sz="2800" dirty="0">
              <a:latin typeface="Trebuchet MS" panose="020B0603020202020204" pitchFamily="34" charset="0"/>
            </a:endParaRPr>
          </a:p>
        </p:txBody>
      </p:sp>
      <p:sp>
        <p:nvSpPr>
          <p:cNvPr id="3" name="2 Dodecágono"/>
          <p:cNvSpPr/>
          <p:nvPr/>
        </p:nvSpPr>
        <p:spPr>
          <a:xfrm>
            <a:off x="35496" y="1146448"/>
            <a:ext cx="914400" cy="914400"/>
          </a:xfrm>
          <a:prstGeom prst="dodecagon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AR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ebuchet MS" panose="020B0603020202020204" pitchFamily="34" charset="0"/>
              </a:rPr>
              <a:t>9</a:t>
            </a:r>
            <a:endParaRPr lang="es-AR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35114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Marcador de contenido"/>
          <p:cNvSpPr txBox="1">
            <a:spLocks/>
          </p:cNvSpPr>
          <p:nvPr/>
        </p:nvSpPr>
        <p:spPr>
          <a:xfrm>
            <a:off x="457200" y="1600200"/>
            <a:ext cx="7859216" cy="4205063"/>
          </a:xfrm>
          <a:prstGeom prst="rect">
            <a:avLst/>
          </a:prstGeom>
          <a:ln w="25400" cap="flat" cmpd="sng" algn="ctr">
            <a:solidFill>
              <a:srgbClr val="FF0000"/>
            </a:solidFill>
            <a:prstDash val="soli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r">
              <a:buNone/>
            </a:pPr>
            <a:r>
              <a:rPr lang="es-AR" sz="2800" i="1" dirty="0" smtClean="0">
                <a:latin typeface="Trebuchet MS" panose="020B0603020202020204" pitchFamily="34" charset="0"/>
              </a:rPr>
              <a:t>Poblaciones especiales</a:t>
            </a:r>
          </a:p>
          <a:p>
            <a:pPr marL="0" lvl="0" indent="0" algn="ctr">
              <a:buNone/>
            </a:pPr>
            <a:endParaRPr lang="es-AR" sz="2800" dirty="0" smtClean="0">
              <a:latin typeface="Trebuchet MS" panose="020B0603020202020204" pitchFamily="34" charset="0"/>
            </a:endParaRPr>
          </a:p>
          <a:p>
            <a:pPr marL="0" indent="0" algn="ctr">
              <a:buNone/>
            </a:pPr>
            <a:r>
              <a:rPr lang="es-AR" sz="2800" dirty="0" smtClean="0">
                <a:latin typeface="Trebuchet MS" panose="020B0603020202020204" pitchFamily="34" charset="0"/>
              </a:rPr>
              <a:t>Aunque parte </a:t>
            </a:r>
            <a:r>
              <a:rPr lang="es-AR" sz="2800" dirty="0">
                <a:latin typeface="Trebuchet MS" panose="020B0603020202020204" pitchFamily="34" charset="0"/>
              </a:rPr>
              <a:t>de la evidencia sugiere un menor efecto preventivo de ACV con </a:t>
            </a:r>
            <a:r>
              <a:rPr lang="es-AR" sz="2800" dirty="0" smtClean="0">
                <a:latin typeface="Trebuchet MS" panose="020B0603020202020204" pitchFamily="34" charset="0"/>
              </a:rPr>
              <a:t>BB en pacientes </a:t>
            </a:r>
            <a:r>
              <a:rPr lang="es-AR" sz="2800" b="1" dirty="0" smtClean="0">
                <a:latin typeface="Trebuchet MS" panose="020B0603020202020204" pitchFamily="34" charset="0"/>
              </a:rPr>
              <a:t>ancianos</a:t>
            </a:r>
            <a:r>
              <a:rPr lang="es-AR" sz="2800" dirty="0" smtClean="0">
                <a:latin typeface="Trebuchet MS" panose="020B0603020202020204" pitchFamily="34" charset="0"/>
              </a:rPr>
              <a:t>, </a:t>
            </a:r>
            <a:r>
              <a:rPr lang="es-AR" sz="2800" dirty="0">
                <a:latin typeface="Trebuchet MS" panose="020B0603020202020204" pitchFamily="34" charset="0"/>
              </a:rPr>
              <a:t>la misma no es contundente en relación a otros eventos CV. </a:t>
            </a:r>
            <a:endParaRPr lang="es-AR" sz="2800" dirty="0" smtClean="0">
              <a:latin typeface="Trebuchet MS" panose="020B0603020202020204" pitchFamily="34" charset="0"/>
            </a:endParaRPr>
          </a:p>
          <a:p>
            <a:pPr marL="0" indent="0" algn="ctr">
              <a:buNone/>
            </a:pPr>
            <a:r>
              <a:rPr lang="es-AR" sz="2800" dirty="0" smtClean="0">
                <a:latin typeface="Trebuchet MS" panose="020B0603020202020204" pitchFamily="34" charset="0"/>
              </a:rPr>
              <a:t>De </a:t>
            </a:r>
            <a:r>
              <a:rPr lang="es-AR" sz="2800" dirty="0">
                <a:latin typeface="Trebuchet MS" panose="020B0603020202020204" pitchFamily="34" charset="0"/>
              </a:rPr>
              <a:t>esta manera los BB </a:t>
            </a:r>
            <a:r>
              <a:rPr lang="es-AR" sz="2800" b="1" dirty="0">
                <a:latin typeface="Trebuchet MS" panose="020B0603020202020204" pitchFamily="34" charset="0"/>
              </a:rPr>
              <a:t>pueden ser considerados </a:t>
            </a:r>
            <a:r>
              <a:rPr lang="es-AR" sz="2800" dirty="0">
                <a:latin typeface="Trebuchet MS" panose="020B0603020202020204" pitchFamily="34" charset="0"/>
              </a:rPr>
              <a:t>para el tratamiento de la HTA en esta población, </a:t>
            </a:r>
            <a:r>
              <a:rPr lang="es-AR" sz="2800" b="1" dirty="0">
                <a:latin typeface="Trebuchet MS" panose="020B0603020202020204" pitchFamily="34" charset="0"/>
              </a:rPr>
              <a:t>principalmente en presencia de EC y/o IC</a:t>
            </a:r>
            <a:r>
              <a:rPr lang="es-AR" sz="2800" dirty="0">
                <a:latin typeface="Trebuchet MS" panose="020B0603020202020204" pitchFamily="34" charset="0"/>
              </a:rPr>
              <a:t>, entidades cuya prevalencia es mayor en pacientes añosos</a:t>
            </a:r>
          </a:p>
        </p:txBody>
      </p:sp>
      <p:sp>
        <p:nvSpPr>
          <p:cNvPr id="3" name="2 Dodecágono"/>
          <p:cNvSpPr/>
          <p:nvPr/>
        </p:nvSpPr>
        <p:spPr>
          <a:xfrm>
            <a:off x="35496" y="1146448"/>
            <a:ext cx="914400" cy="914400"/>
          </a:xfrm>
          <a:prstGeom prst="dodecagon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AR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ebuchet MS" panose="020B0603020202020204" pitchFamily="34" charset="0"/>
              </a:rPr>
              <a:t>10</a:t>
            </a:r>
            <a:endParaRPr lang="es-AR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55714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Marcador de contenido"/>
          <p:cNvSpPr txBox="1">
            <a:spLocks/>
          </p:cNvSpPr>
          <p:nvPr/>
        </p:nvSpPr>
        <p:spPr>
          <a:xfrm>
            <a:off x="457200" y="1600200"/>
            <a:ext cx="7859216" cy="4205063"/>
          </a:xfrm>
          <a:prstGeom prst="rect">
            <a:avLst/>
          </a:prstGeom>
          <a:ln w="25400" cap="flat" cmpd="sng" algn="ctr">
            <a:solidFill>
              <a:srgbClr val="FF0000"/>
            </a:solidFill>
            <a:prstDash val="soli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r">
              <a:buNone/>
            </a:pPr>
            <a:r>
              <a:rPr lang="es-AR" sz="2800" i="1" dirty="0" smtClean="0">
                <a:latin typeface="Trebuchet MS" panose="020B0603020202020204" pitchFamily="34" charset="0"/>
              </a:rPr>
              <a:t>Poblaciones especiales</a:t>
            </a:r>
          </a:p>
          <a:p>
            <a:pPr marL="0" lvl="0" indent="0" algn="ctr">
              <a:buNone/>
            </a:pPr>
            <a:endParaRPr lang="es-AR" sz="2800" dirty="0" smtClean="0">
              <a:latin typeface="Trebuchet MS" panose="020B0603020202020204" pitchFamily="34" charset="0"/>
            </a:endParaRPr>
          </a:p>
          <a:p>
            <a:pPr marL="0" indent="0" algn="ctr">
              <a:buNone/>
            </a:pPr>
            <a:r>
              <a:rPr lang="es-AR" sz="2800" dirty="0" smtClean="0">
                <a:latin typeface="Trebuchet MS" panose="020B0603020202020204" pitchFamily="34" charset="0"/>
              </a:rPr>
              <a:t>En pacientes con </a:t>
            </a:r>
            <a:r>
              <a:rPr lang="es-AR" sz="2800" b="1" dirty="0" smtClean="0">
                <a:latin typeface="Trebuchet MS" panose="020B0603020202020204" pitchFamily="34" charset="0"/>
              </a:rPr>
              <a:t>HTA resistente</a:t>
            </a:r>
            <a:r>
              <a:rPr lang="es-AR" sz="2800" dirty="0" smtClean="0">
                <a:latin typeface="Trebuchet MS" panose="020B0603020202020204" pitchFamily="34" charset="0"/>
              </a:rPr>
              <a:t>, el </a:t>
            </a:r>
            <a:r>
              <a:rPr lang="es-AR" sz="2800" dirty="0">
                <a:latin typeface="Trebuchet MS" panose="020B0603020202020204" pitchFamily="34" charset="0"/>
              </a:rPr>
              <a:t>agregado de BB puede ser una alternativa útil, sobre todo si se demuestra un patrón hemodinámico de tipo </a:t>
            </a:r>
            <a:r>
              <a:rPr lang="es-AR" sz="2800" b="1" dirty="0">
                <a:latin typeface="Trebuchet MS" panose="020B0603020202020204" pitchFamily="34" charset="0"/>
              </a:rPr>
              <a:t>hiperdinámico</a:t>
            </a:r>
          </a:p>
        </p:txBody>
      </p:sp>
      <p:sp>
        <p:nvSpPr>
          <p:cNvPr id="5" name="4 Dodecágono"/>
          <p:cNvSpPr/>
          <p:nvPr/>
        </p:nvSpPr>
        <p:spPr>
          <a:xfrm>
            <a:off x="35496" y="1146448"/>
            <a:ext cx="914400" cy="914400"/>
          </a:xfrm>
          <a:prstGeom prst="dodecagon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AR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ebuchet MS" panose="020B0603020202020204" pitchFamily="34" charset="0"/>
              </a:rPr>
              <a:t>11</a:t>
            </a:r>
            <a:endParaRPr lang="es-AR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39170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Marcador de contenido"/>
          <p:cNvSpPr txBox="1">
            <a:spLocks/>
          </p:cNvSpPr>
          <p:nvPr/>
        </p:nvSpPr>
        <p:spPr>
          <a:xfrm>
            <a:off x="457200" y="1600200"/>
            <a:ext cx="7859216" cy="4205063"/>
          </a:xfrm>
          <a:prstGeom prst="rect">
            <a:avLst/>
          </a:prstGeom>
          <a:ln w="25400" cap="flat" cmpd="sng" algn="ctr">
            <a:solidFill>
              <a:srgbClr val="FF0000"/>
            </a:solidFill>
            <a:prstDash val="soli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r">
              <a:buNone/>
            </a:pPr>
            <a:r>
              <a:rPr lang="es-AR" sz="2800" i="1" dirty="0" smtClean="0">
                <a:latin typeface="Trebuchet MS" panose="020B0603020202020204" pitchFamily="34" charset="0"/>
              </a:rPr>
              <a:t>Poblaciones especiales</a:t>
            </a:r>
          </a:p>
          <a:p>
            <a:pPr marL="0" lvl="0" indent="0" algn="ctr">
              <a:buNone/>
            </a:pPr>
            <a:endParaRPr lang="es-AR" sz="2800" dirty="0" smtClean="0">
              <a:latin typeface="Trebuchet MS" panose="020B0603020202020204" pitchFamily="34" charset="0"/>
            </a:endParaRPr>
          </a:p>
          <a:p>
            <a:pPr marL="0" indent="0" algn="ctr">
              <a:buNone/>
            </a:pPr>
            <a:r>
              <a:rPr lang="es-AR" sz="2800" dirty="0" smtClean="0">
                <a:latin typeface="Trebuchet MS" panose="020B0603020202020204" pitchFamily="34" charset="0"/>
              </a:rPr>
              <a:t>En pacientes con </a:t>
            </a:r>
            <a:r>
              <a:rPr lang="es-AR" sz="2800" b="1" dirty="0" smtClean="0">
                <a:latin typeface="Trebuchet MS" panose="020B0603020202020204" pitchFamily="34" charset="0"/>
              </a:rPr>
              <a:t>nefropatía</a:t>
            </a:r>
            <a:r>
              <a:rPr lang="es-AR" sz="2800" dirty="0" smtClean="0">
                <a:latin typeface="Trebuchet MS" panose="020B0603020202020204" pitchFamily="34" charset="0"/>
              </a:rPr>
              <a:t>, la </a:t>
            </a:r>
            <a:r>
              <a:rPr lang="es-AR" sz="2800" dirty="0">
                <a:latin typeface="Trebuchet MS" panose="020B0603020202020204" pitchFamily="34" charset="0"/>
              </a:rPr>
              <a:t>evidencia no es contundente para considerarlos como fármacos de primera elección, salvo ante la presencia concomitante de IC y/o EC</a:t>
            </a:r>
            <a:endParaRPr lang="es-AR" sz="2800" b="1" dirty="0">
              <a:latin typeface="Trebuchet MS" panose="020B0603020202020204" pitchFamily="34" charset="0"/>
            </a:endParaRPr>
          </a:p>
        </p:txBody>
      </p:sp>
      <p:sp>
        <p:nvSpPr>
          <p:cNvPr id="3" name="2 Dodecágono"/>
          <p:cNvSpPr/>
          <p:nvPr/>
        </p:nvSpPr>
        <p:spPr>
          <a:xfrm>
            <a:off x="35496" y="1146448"/>
            <a:ext cx="914400" cy="914400"/>
          </a:xfrm>
          <a:prstGeom prst="dodecagon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AR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ebuchet MS" panose="020B0603020202020204" pitchFamily="34" charset="0"/>
              </a:rPr>
              <a:t>12</a:t>
            </a:r>
            <a:endParaRPr lang="es-AR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39555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Marcador de contenido"/>
          <p:cNvSpPr txBox="1">
            <a:spLocks/>
          </p:cNvSpPr>
          <p:nvPr/>
        </p:nvSpPr>
        <p:spPr>
          <a:xfrm>
            <a:off x="457200" y="1600200"/>
            <a:ext cx="7859216" cy="4205063"/>
          </a:xfrm>
          <a:prstGeom prst="rect">
            <a:avLst/>
          </a:prstGeom>
          <a:ln w="25400" cap="flat" cmpd="sng" algn="ctr">
            <a:solidFill>
              <a:srgbClr val="FF0000"/>
            </a:solidFill>
            <a:prstDash val="soli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r">
              <a:buNone/>
            </a:pPr>
            <a:r>
              <a:rPr lang="es-AR" sz="2800" i="1" dirty="0" smtClean="0">
                <a:latin typeface="Trebuchet MS" panose="020B0603020202020204" pitchFamily="34" charset="0"/>
              </a:rPr>
              <a:t>Poblaciones especiales</a:t>
            </a:r>
          </a:p>
          <a:p>
            <a:pPr marL="0" lvl="0" indent="0" algn="ctr">
              <a:buNone/>
            </a:pPr>
            <a:endParaRPr lang="es-AR" sz="2800" dirty="0" smtClean="0">
              <a:latin typeface="Trebuchet MS" panose="020B0603020202020204" pitchFamily="34" charset="0"/>
            </a:endParaRPr>
          </a:p>
          <a:p>
            <a:pPr marL="0" indent="0" algn="ctr">
              <a:buNone/>
            </a:pPr>
            <a:r>
              <a:rPr lang="es-AR" sz="2800" dirty="0" smtClean="0">
                <a:latin typeface="Trebuchet MS" panose="020B0603020202020204" pitchFamily="34" charset="0"/>
              </a:rPr>
              <a:t>Los </a:t>
            </a:r>
            <a:r>
              <a:rPr lang="es-AR" sz="2800" dirty="0">
                <a:latin typeface="Trebuchet MS" panose="020B0603020202020204" pitchFamily="34" charset="0"/>
              </a:rPr>
              <a:t>BB no son drogas de elección en pacientes </a:t>
            </a:r>
            <a:r>
              <a:rPr lang="es-AR" sz="2800" b="1" dirty="0">
                <a:latin typeface="Trebuchet MS" panose="020B0603020202020204" pitchFamily="34" charset="0"/>
              </a:rPr>
              <a:t>diabéticos</a:t>
            </a:r>
            <a:r>
              <a:rPr lang="es-AR" sz="2800" dirty="0">
                <a:latin typeface="Trebuchet MS" panose="020B0603020202020204" pitchFamily="34" charset="0"/>
              </a:rPr>
              <a:t>, en parte por sus efectos metabólicos (en el caso de los BB tradicionales) y en parte por sus escasos efectos </a:t>
            </a:r>
            <a:r>
              <a:rPr lang="es-AR" sz="2800" dirty="0" err="1">
                <a:latin typeface="Trebuchet MS" panose="020B0603020202020204" pitchFamily="34" charset="0"/>
              </a:rPr>
              <a:t>nefroprotectores</a:t>
            </a:r>
            <a:r>
              <a:rPr lang="es-AR" sz="2800" dirty="0">
                <a:latin typeface="Trebuchet MS" panose="020B0603020202020204" pitchFamily="34" charset="0"/>
              </a:rPr>
              <a:t>. </a:t>
            </a:r>
            <a:endParaRPr lang="es-AR" sz="2800" dirty="0" smtClean="0">
              <a:latin typeface="Trebuchet MS" panose="020B0603020202020204" pitchFamily="34" charset="0"/>
            </a:endParaRPr>
          </a:p>
          <a:p>
            <a:pPr marL="0" indent="0" algn="ctr">
              <a:buNone/>
            </a:pPr>
            <a:r>
              <a:rPr lang="es-AR" sz="2800" dirty="0" smtClean="0">
                <a:latin typeface="Trebuchet MS" panose="020B0603020202020204" pitchFamily="34" charset="0"/>
              </a:rPr>
              <a:t>En </a:t>
            </a:r>
            <a:r>
              <a:rPr lang="es-AR" sz="2800" dirty="0">
                <a:latin typeface="Trebuchet MS" panose="020B0603020202020204" pitchFamily="34" charset="0"/>
              </a:rPr>
              <a:t>presencia de EC o IC se preferirán aquellos </a:t>
            </a:r>
            <a:r>
              <a:rPr lang="es-AR" sz="2800" b="1" dirty="0">
                <a:latin typeface="Trebuchet MS" panose="020B0603020202020204" pitchFamily="34" charset="0"/>
              </a:rPr>
              <a:t>BB que producen menores alteraciones metabólicas</a:t>
            </a:r>
            <a:r>
              <a:rPr lang="es-AR" sz="2800" dirty="0">
                <a:latin typeface="Trebuchet MS" panose="020B0603020202020204" pitchFamily="34" charset="0"/>
              </a:rPr>
              <a:t>.</a:t>
            </a:r>
            <a:endParaRPr lang="es-AR" sz="2800" b="1" dirty="0">
              <a:latin typeface="Trebuchet MS" panose="020B0603020202020204" pitchFamily="34" charset="0"/>
            </a:endParaRPr>
          </a:p>
        </p:txBody>
      </p:sp>
      <p:sp>
        <p:nvSpPr>
          <p:cNvPr id="3" name="2 Dodecágono"/>
          <p:cNvSpPr/>
          <p:nvPr/>
        </p:nvSpPr>
        <p:spPr>
          <a:xfrm>
            <a:off x="35496" y="1146448"/>
            <a:ext cx="914400" cy="914400"/>
          </a:xfrm>
          <a:prstGeom prst="dodecagon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AR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ebuchet MS" panose="020B0603020202020204" pitchFamily="34" charset="0"/>
              </a:rPr>
              <a:t>13</a:t>
            </a:r>
            <a:endParaRPr lang="es-AR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5584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Marcador de contenido"/>
          <p:cNvSpPr txBox="1">
            <a:spLocks/>
          </p:cNvSpPr>
          <p:nvPr/>
        </p:nvSpPr>
        <p:spPr>
          <a:xfrm>
            <a:off x="457200" y="1600200"/>
            <a:ext cx="7859216" cy="4277072"/>
          </a:xfrm>
          <a:prstGeom prst="rect">
            <a:avLst/>
          </a:prstGeom>
          <a:ln w="25400" cap="flat" cmpd="sng" algn="ctr">
            <a:solidFill>
              <a:srgbClr val="FF0000"/>
            </a:solidFill>
            <a:prstDash val="soli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ctr">
              <a:buNone/>
            </a:pPr>
            <a:r>
              <a:rPr lang="es-AR" sz="2800" dirty="0">
                <a:latin typeface="Trebuchet MS" panose="020B0603020202020204" pitchFamily="34" charset="0"/>
              </a:rPr>
              <a:t>La utilización de BB (en especial </a:t>
            </a:r>
            <a:r>
              <a:rPr lang="es-AR" sz="2800" dirty="0" smtClean="0">
                <a:latin typeface="Trebuchet MS" panose="020B0603020202020204" pitchFamily="34" charset="0"/>
              </a:rPr>
              <a:t>los tradicionales </a:t>
            </a:r>
            <a:r>
              <a:rPr lang="es-AR" sz="2800" dirty="0">
                <a:latin typeface="Trebuchet MS" panose="020B0603020202020204" pitchFamily="34" charset="0"/>
              </a:rPr>
              <a:t>como </a:t>
            </a:r>
            <a:r>
              <a:rPr lang="es-AR" sz="2800" b="1" dirty="0">
                <a:latin typeface="Trebuchet MS" panose="020B0603020202020204" pitchFamily="34" charset="0"/>
              </a:rPr>
              <a:t>atenolol</a:t>
            </a:r>
            <a:r>
              <a:rPr lang="es-AR" sz="2800" dirty="0">
                <a:latin typeface="Trebuchet MS" panose="020B0603020202020204" pitchFamily="34" charset="0"/>
              </a:rPr>
              <a:t>) puede depender también de </a:t>
            </a:r>
            <a:r>
              <a:rPr lang="es-AR" sz="2800" b="1" dirty="0">
                <a:latin typeface="Trebuchet MS" panose="020B0603020202020204" pitchFamily="34" charset="0"/>
              </a:rPr>
              <a:t>situaciones socioeconómicas</a:t>
            </a:r>
            <a:r>
              <a:rPr lang="es-AR" sz="2800" dirty="0">
                <a:latin typeface="Trebuchet MS" panose="020B0603020202020204" pitchFamily="34" charset="0"/>
              </a:rPr>
              <a:t> particulares. Aún con las salvedades señaladas en el desarrollo </a:t>
            </a:r>
            <a:r>
              <a:rPr lang="es-AR" sz="2800" dirty="0" smtClean="0">
                <a:latin typeface="Trebuchet MS" panose="020B0603020202020204" pitchFamily="34" charset="0"/>
              </a:rPr>
              <a:t>del </a:t>
            </a:r>
            <a:r>
              <a:rPr lang="es-AR" sz="2800" dirty="0">
                <a:latin typeface="Trebuchet MS" panose="020B0603020202020204" pitchFamily="34" charset="0"/>
              </a:rPr>
              <a:t>documento, </a:t>
            </a:r>
            <a:r>
              <a:rPr lang="es-AR" sz="2800" b="1" dirty="0">
                <a:latin typeface="Trebuchet MS" panose="020B0603020202020204" pitchFamily="34" charset="0"/>
              </a:rPr>
              <a:t>los BB pueden ser antihipertensivos útiles en poblaciones de bajos recursos en los que el objetivo terapéutico principal sea el descenso tensional</a:t>
            </a:r>
          </a:p>
        </p:txBody>
      </p:sp>
      <p:sp>
        <p:nvSpPr>
          <p:cNvPr id="3" name="2 Dodecágono"/>
          <p:cNvSpPr/>
          <p:nvPr/>
        </p:nvSpPr>
        <p:spPr>
          <a:xfrm>
            <a:off x="35496" y="1146448"/>
            <a:ext cx="914400" cy="914400"/>
          </a:xfrm>
          <a:prstGeom prst="dodecagon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AR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ebuchet MS" panose="020B0603020202020204" pitchFamily="34" charset="0"/>
              </a:rPr>
              <a:t>14</a:t>
            </a:r>
            <a:endParaRPr lang="es-AR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90052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982935"/>
            <a:ext cx="4057650" cy="5686425"/>
          </a:xfrm>
          <a:prstGeom prst="rect">
            <a:avLst/>
          </a:prstGeom>
          <a:ln w="9525">
            <a:solidFill>
              <a:srgbClr val="FF0000"/>
            </a:solidFill>
            <a:miter lim="800000"/>
            <a:headEnd/>
            <a:tailEnd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3" name="2 CuadroTexto"/>
          <p:cNvSpPr txBox="1"/>
          <p:nvPr/>
        </p:nvSpPr>
        <p:spPr>
          <a:xfrm>
            <a:off x="4742594" y="2302653"/>
            <a:ext cx="3332964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AR" sz="4800" b="1" dirty="0" smtClean="0">
                <a:solidFill>
                  <a:srgbClr val="FF0000"/>
                </a:solidFill>
                <a:latin typeface="Lucida Handwriting" panose="03010101010101010101" pitchFamily="66" charset="0"/>
              </a:rPr>
              <a:t>Gracias </a:t>
            </a:r>
          </a:p>
          <a:p>
            <a:pPr algn="ctr"/>
            <a:r>
              <a:rPr lang="es-AR" sz="4800" b="1" dirty="0" smtClean="0">
                <a:solidFill>
                  <a:srgbClr val="FF0000"/>
                </a:solidFill>
                <a:latin typeface="Lucida Handwriting" panose="03010101010101010101" pitchFamily="66" charset="0"/>
              </a:rPr>
              <a:t>por</a:t>
            </a:r>
          </a:p>
          <a:p>
            <a:pPr algn="ctr"/>
            <a:r>
              <a:rPr lang="es-AR" sz="4800" b="1" dirty="0" smtClean="0">
                <a:solidFill>
                  <a:srgbClr val="FF0000"/>
                </a:solidFill>
                <a:latin typeface="Lucida Handwriting" panose="03010101010101010101" pitchFamily="66" charset="0"/>
              </a:rPr>
              <a:t>su</a:t>
            </a:r>
          </a:p>
          <a:p>
            <a:pPr algn="ctr"/>
            <a:r>
              <a:rPr lang="es-AR" sz="4800" b="1" dirty="0" smtClean="0">
                <a:solidFill>
                  <a:srgbClr val="FF0000"/>
                </a:solidFill>
                <a:latin typeface="Lucida Handwriting" panose="03010101010101010101" pitchFamily="66" charset="0"/>
              </a:rPr>
              <a:t>atención</a:t>
            </a:r>
            <a:endParaRPr lang="es-AR" sz="4800" b="1" dirty="0">
              <a:solidFill>
                <a:srgbClr val="FF0000"/>
              </a:solidFill>
              <a:latin typeface="Lucida Handwriting" panose="030101010101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91866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1"/>
            <a:ext cx="7859216" cy="3989040"/>
          </a:xfr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marL="0" lvl="0" indent="0" algn="ctr">
              <a:buNone/>
            </a:pPr>
            <a:r>
              <a:rPr lang="es-AR" sz="2800" dirty="0" smtClean="0">
                <a:latin typeface="Trebuchet MS" panose="020B0603020202020204" pitchFamily="34" charset="0"/>
              </a:rPr>
              <a:t>Las </a:t>
            </a:r>
            <a:r>
              <a:rPr lang="es-AR" sz="2800" b="1" dirty="0" smtClean="0">
                <a:latin typeface="Trebuchet MS" panose="020B0603020202020204" pitchFamily="34" charset="0"/>
              </a:rPr>
              <a:t>características distintivas farmacocinéticas y farmacodinámicas</a:t>
            </a:r>
            <a:r>
              <a:rPr lang="es-AR" sz="2800" dirty="0" smtClean="0">
                <a:latin typeface="Trebuchet MS" panose="020B0603020202020204" pitchFamily="34" charset="0"/>
              </a:rPr>
              <a:t> descriptas en el capítulo inicial, </a:t>
            </a:r>
            <a:r>
              <a:rPr lang="es-AR" sz="2800" b="1" dirty="0" smtClean="0">
                <a:latin typeface="Trebuchet MS" panose="020B0603020202020204" pitchFamily="34" charset="0"/>
              </a:rPr>
              <a:t>modifican </a:t>
            </a:r>
            <a:r>
              <a:rPr lang="es-AR" sz="2800" b="1" dirty="0">
                <a:latin typeface="Trebuchet MS" panose="020B0603020202020204" pitchFamily="34" charset="0"/>
              </a:rPr>
              <a:t>poco el efecto antihipertensivo</a:t>
            </a:r>
            <a:r>
              <a:rPr lang="es-AR" sz="2800" dirty="0">
                <a:latin typeface="Trebuchet MS" panose="020B0603020202020204" pitchFamily="34" charset="0"/>
              </a:rPr>
              <a:t> mismo, aunque </a:t>
            </a:r>
            <a:r>
              <a:rPr lang="es-AR" sz="2800" b="1" dirty="0">
                <a:latin typeface="Trebuchet MS" panose="020B0603020202020204" pitchFamily="34" charset="0"/>
              </a:rPr>
              <a:t>son una guía útil para personalizar la </a:t>
            </a:r>
            <a:r>
              <a:rPr lang="es-AR" sz="2800" b="1" dirty="0" smtClean="0">
                <a:latin typeface="Trebuchet MS" panose="020B0603020202020204" pitchFamily="34" charset="0"/>
              </a:rPr>
              <a:t>elección </a:t>
            </a:r>
            <a:endParaRPr lang="es-AR" sz="2800" dirty="0">
              <a:latin typeface="Trebuchet MS" panose="020B0603020202020204" pitchFamily="34" charset="0"/>
            </a:endParaRPr>
          </a:p>
        </p:txBody>
      </p:sp>
      <p:sp>
        <p:nvSpPr>
          <p:cNvPr id="6" name="5 Dodecágono"/>
          <p:cNvSpPr/>
          <p:nvPr/>
        </p:nvSpPr>
        <p:spPr>
          <a:xfrm>
            <a:off x="35496" y="1146448"/>
            <a:ext cx="914400" cy="914400"/>
          </a:xfrm>
          <a:prstGeom prst="dodecagon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AR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ebuchet MS" panose="020B0603020202020204" pitchFamily="34" charset="0"/>
              </a:rPr>
              <a:t>1</a:t>
            </a:r>
            <a:endParaRPr lang="es-AR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51788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 Marcador de contenido"/>
          <p:cNvSpPr txBox="1">
            <a:spLocks/>
          </p:cNvSpPr>
          <p:nvPr/>
        </p:nvSpPr>
        <p:spPr>
          <a:xfrm>
            <a:off x="457200" y="1600201"/>
            <a:ext cx="7859216" cy="3989040"/>
          </a:xfrm>
          <a:prstGeom prst="rect">
            <a:avLst/>
          </a:prstGeom>
          <a:ln w="25400" cap="flat" cmpd="sng" algn="ctr">
            <a:solidFill>
              <a:srgbClr val="FF0000"/>
            </a:solidFill>
            <a:prstDash val="soli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AR" sz="2800" dirty="0" smtClean="0">
                <a:latin typeface="Trebuchet MS" panose="020B0603020202020204" pitchFamily="34" charset="0"/>
              </a:rPr>
              <a:t>Los betabloqueantes son </a:t>
            </a:r>
            <a:r>
              <a:rPr lang="es-AR" sz="2800" dirty="0">
                <a:latin typeface="Trebuchet MS" panose="020B0603020202020204" pitchFamily="34" charset="0"/>
              </a:rPr>
              <a:t>drogas eficaces en </a:t>
            </a:r>
            <a:r>
              <a:rPr lang="es-AR" sz="2800" b="1" dirty="0">
                <a:latin typeface="Trebuchet MS" panose="020B0603020202020204" pitchFamily="34" charset="0"/>
              </a:rPr>
              <a:t>reducción de daño de órganos blanco</a:t>
            </a:r>
            <a:r>
              <a:rPr lang="es-AR" sz="2800" dirty="0">
                <a:latin typeface="Trebuchet MS" panose="020B0603020202020204" pitchFamily="34" charset="0"/>
              </a:rPr>
              <a:t> </a:t>
            </a:r>
            <a:r>
              <a:rPr lang="es-AR" sz="2800" dirty="0" smtClean="0">
                <a:latin typeface="Trebuchet MS" panose="020B0603020202020204" pitchFamily="34" charset="0"/>
              </a:rPr>
              <a:t>en </a:t>
            </a:r>
            <a:r>
              <a:rPr lang="es-AR" sz="2800" dirty="0">
                <a:latin typeface="Trebuchet MS" panose="020B0603020202020204" pitchFamily="34" charset="0"/>
              </a:rPr>
              <a:t>comparación con placebo. Sin embargo, al ser comparados con fármacos con otros mecanismos de acción, los resultados no son tan contundentes</a:t>
            </a:r>
          </a:p>
        </p:txBody>
      </p:sp>
      <p:sp>
        <p:nvSpPr>
          <p:cNvPr id="6" name="5 Dodecágono"/>
          <p:cNvSpPr/>
          <p:nvPr/>
        </p:nvSpPr>
        <p:spPr>
          <a:xfrm>
            <a:off x="35496" y="1146448"/>
            <a:ext cx="914400" cy="914400"/>
          </a:xfrm>
          <a:prstGeom prst="dodecagon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AR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ebuchet MS" panose="020B0603020202020204" pitchFamily="34" charset="0"/>
              </a:rPr>
              <a:t>2</a:t>
            </a:r>
            <a:endParaRPr lang="es-AR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93227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Marcador de contenido"/>
          <p:cNvSpPr txBox="1">
            <a:spLocks/>
          </p:cNvSpPr>
          <p:nvPr/>
        </p:nvSpPr>
        <p:spPr>
          <a:xfrm>
            <a:off x="457200" y="1600201"/>
            <a:ext cx="7859216" cy="3989040"/>
          </a:xfrm>
          <a:prstGeom prst="rect">
            <a:avLst/>
          </a:prstGeom>
          <a:ln w="25400" cap="flat" cmpd="sng" algn="ctr">
            <a:solidFill>
              <a:srgbClr val="FF0000"/>
            </a:solidFill>
            <a:prstDash val="soli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ctr">
              <a:buNone/>
            </a:pPr>
            <a:r>
              <a:rPr lang="es-AR" sz="2800" dirty="0" smtClean="0">
                <a:latin typeface="Trebuchet MS" panose="020B0603020202020204" pitchFamily="34" charset="0"/>
              </a:rPr>
              <a:t>E</a:t>
            </a:r>
            <a:r>
              <a:rPr lang="es-ES" sz="2800" dirty="0">
                <a:latin typeface="Trebuchet MS" panose="020B0603020202020204" pitchFamily="34" charset="0"/>
              </a:rPr>
              <a:t>s probable que </a:t>
            </a:r>
            <a:r>
              <a:rPr lang="es-ES" sz="2800" dirty="0" smtClean="0">
                <a:latin typeface="Trebuchet MS" panose="020B0603020202020204" pitchFamily="34" charset="0"/>
              </a:rPr>
              <a:t>los “nuevos BB” tengan </a:t>
            </a:r>
            <a:r>
              <a:rPr lang="es-ES" sz="2800" dirty="0">
                <a:latin typeface="Trebuchet MS" panose="020B0603020202020204" pitchFamily="34" charset="0"/>
              </a:rPr>
              <a:t>un mayor poder preventivo, pero </a:t>
            </a:r>
            <a:r>
              <a:rPr lang="es-AR" sz="2800" b="1" dirty="0">
                <a:latin typeface="Trebuchet MS" panose="020B0603020202020204" pitchFamily="34" charset="0"/>
              </a:rPr>
              <a:t>la falta de suficientes estudios en HTA no complicada, impiden poder recomendar su uso en forma </a:t>
            </a:r>
            <a:r>
              <a:rPr lang="es-AR" sz="2800" b="1" dirty="0" smtClean="0">
                <a:latin typeface="Trebuchet MS" panose="020B0603020202020204" pitchFamily="34" charset="0"/>
              </a:rPr>
              <a:t>generalizada </a:t>
            </a:r>
            <a:endParaRPr lang="es-AR" sz="2800" dirty="0">
              <a:latin typeface="Trebuchet MS" panose="020B0603020202020204" pitchFamily="34" charset="0"/>
            </a:endParaRPr>
          </a:p>
        </p:txBody>
      </p:sp>
      <p:sp>
        <p:nvSpPr>
          <p:cNvPr id="3" name="2 Dodecágono"/>
          <p:cNvSpPr/>
          <p:nvPr/>
        </p:nvSpPr>
        <p:spPr>
          <a:xfrm>
            <a:off x="35496" y="1146448"/>
            <a:ext cx="914400" cy="914400"/>
          </a:xfrm>
          <a:prstGeom prst="dodecagon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AR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ebuchet MS" panose="020B0603020202020204" pitchFamily="34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3784763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Marcador de contenido"/>
          <p:cNvSpPr txBox="1">
            <a:spLocks/>
          </p:cNvSpPr>
          <p:nvPr/>
        </p:nvSpPr>
        <p:spPr>
          <a:xfrm>
            <a:off x="457200" y="1600201"/>
            <a:ext cx="7859216" cy="3989040"/>
          </a:xfrm>
          <a:prstGeom prst="rect">
            <a:avLst/>
          </a:prstGeom>
          <a:ln w="25400" cap="flat" cmpd="sng" algn="ctr">
            <a:solidFill>
              <a:srgbClr val="FF0000"/>
            </a:solidFill>
            <a:prstDash val="soli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ctr">
              <a:buNone/>
            </a:pPr>
            <a:r>
              <a:rPr lang="es-AR" sz="2800" dirty="0">
                <a:latin typeface="Trebuchet MS" panose="020B0603020202020204" pitchFamily="34" charset="0"/>
              </a:rPr>
              <a:t>Existen pocas evidencias de estudios comparativos entre diferentes </a:t>
            </a:r>
            <a:r>
              <a:rPr lang="es-AR" sz="2800" dirty="0" smtClean="0">
                <a:latin typeface="Trebuchet MS" panose="020B0603020202020204" pitchFamily="34" charset="0"/>
              </a:rPr>
              <a:t>BB, </a:t>
            </a:r>
            <a:r>
              <a:rPr lang="es-AR" sz="2800" dirty="0">
                <a:latin typeface="Trebuchet MS" panose="020B0603020202020204" pitchFamily="34" charset="0"/>
              </a:rPr>
              <a:t>que demuestren diferencias sustanciales sobre </a:t>
            </a:r>
            <a:r>
              <a:rPr lang="es-AR" sz="2800" b="1" dirty="0">
                <a:latin typeface="Trebuchet MS" panose="020B0603020202020204" pitchFamily="34" charset="0"/>
              </a:rPr>
              <a:t>morbimortalidad </a:t>
            </a:r>
            <a:r>
              <a:rPr lang="es-AR" sz="2800" dirty="0" smtClean="0">
                <a:latin typeface="Trebuchet MS" panose="020B0603020202020204" pitchFamily="34" charset="0"/>
              </a:rPr>
              <a:t>en </a:t>
            </a:r>
            <a:r>
              <a:rPr lang="es-AR" sz="2800" dirty="0">
                <a:latin typeface="Trebuchet MS" panose="020B0603020202020204" pitchFamily="34" charset="0"/>
              </a:rPr>
              <a:t>hipertensos no complicados. Sin embargo, los BB con acciones vasodilatadoras han demostrado efectos favorables sobre el daño de órganos blanco en comparación con los BB tradicionales</a:t>
            </a:r>
          </a:p>
        </p:txBody>
      </p:sp>
      <p:sp>
        <p:nvSpPr>
          <p:cNvPr id="3" name="2 Dodecágono"/>
          <p:cNvSpPr/>
          <p:nvPr/>
        </p:nvSpPr>
        <p:spPr>
          <a:xfrm>
            <a:off x="35496" y="1146448"/>
            <a:ext cx="914400" cy="914400"/>
          </a:xfrm>
          <a:prstGeom prst="dodecagon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AR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ebuchet MS" panose="020B0603020202020204" pitchFamily="34" charset="0"/>
              </a:rPr>
              <a:t>4</a:t>
            </a:r>
            <a:endParaRPr lang="es-AR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87715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Marcador de contenido"/>
          <p:cNvSpPr txBox="1">
            <a:spLocks/>
          </p:cNvSpPr>
          <p:nvPr/>
        </p:nvSpPr>
        <p:spPr>
          <a:xfrm>
            <a:off x="457200" y="1600201"/>
            <a:ext cx="7859216" cy="3989040"/>
          </a:xfrm>
          <a:prstGeom prst="rect">
            <a:avLst/>
          </a:prstGeom>
          <a:ln w="25400" cap="flat" cmpd="sng" algn="ctr">
            <a:solidFill>
              <a:srgbClr val="FF0000"/>
            </a:solidFill>
            <a:prstDash val="soli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ctr">
              <a:buNone/>
            </a:pPr>
            <a:r>
              <a:rPr lang="es-AR" sz="2800" dirty="0">
                <a:latin typeface="Trebuchet MS" panose="020B0603020202020204" pitchFamily="34" charset="0"/>
              </a:rPr>
              <a:t>A pesar de los </a:t>
            </a:r>
            <a:r>
              <a:rPr lang="es-AR" sz="2800" b="1" dirty="0">
                <a:latin typeface="Trebuchet MS" panose="020B0603020202020204" pitchFamily="34" charset="0"/>
              </a:rPr>
              <a:t>efectos adversos</a:t>
            </a:r>
            <a:r>
              <a:rPr lang="es-AR" sz="2800" dirty="0">
                <a:latin typeface="Trebuchet MS" panose="020B0603020202020204" pitchFamily="34" charset="0"/>
              </a:rPr>
              <a:t> habitualmente descriptos con su utilización, en la mayoría de los casos </a:t>
            </a:r>
            <a:r>
              <a:rPr lang="es-AR" sz="2800" dirty="0" smtClean="0">
                <a:latin typeface="Trebuchet MS" panose="020B0603020202020204" pitchFamily="34" charset="0"/>
              </a:rPr>
              <a:t>son </a:t>
            </a:r>
            <a:r>
              <a:rPr lang="es-AR" sz="2800" dirty="0">
                <a:latin typeface="Trebuchet MS" panose="020B0603020202020204" pitchFamily="34" charset="0"/>
              </a:rPr>
              <a:t>bien tolerados. </a:t>
            </a:r>
            <a:endParaRPr lang="es-AR" sz="2800" dirty="0" smtClean="0">
              <a:latin typeface="Trebuchet MS" panose="020B0603020202020204" pitchFamily="34" charset="0"/>
            </a:endParaRPr>
          </a:p>
          <a:p>
            <a:pPr marL="0" lvl="0" indent="0" algn="ctr">
              <a:buNone/>
            </a:pPr>
            <a:r>
              <a:rPr lang="es-AR" sz="2800" dirty="0" smtClean="0">
                <a:latin typeface="Trebuchet MS" panose="020B0603020202020204" pitchFamily="34" charset="0"/>
              </a:rPr>
              <a:t>En </a:t>
            </a:r>
            <a:r>
              <a:rPr lang="es-AR" sz="2800" dirty="0">
                <a:latin typeface="Trebuchet MS" panose="020B0603020202020204" pitchFamily="34" charset="0"/>
              </a:rPr>
              <a:t>comparación con los BB tradicionales, los fármacos más modernos del grupo han mostrado una menor incidencia de efectos adversos y un mejor perfil metabólico</a:t>
            </a:r>
          </a:p>
        </p:txBody>
      </p:sp>
      <p:sp>
        <p:nvSpPr>
          <p:cNvPr id="3" name="2 Dodecágono"/>
          <p:cNvSpPr/>
          <p:nvPr/>
        </p:nvSpPr>
        <p:spPr>
          <a:xfrm>
            <a:off x="35496" y="1146448"/>
            <a:ext cx="914400" cy="914400"/>
          </a:xfrm>
          <a:prstGeom prst="dodecagon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AR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ebuchet MS" panose="020B0603020202020204" pitchFamily="34" charset="0"/>
              </a:rPr>
              <a:t>5</a:t>
            </a:r>
            <a:endParaRPr lang="es-AR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55402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Marcador de contenido"/>
          <p:cNvSpPr txBox="1">
            <a:spLocks/>
          </p:cNvSpPr>
          <p:nvPr/>
        </p:nvSpPr>
        <p:spPr>
          <a:xfrm>
            <a:off x="457200" y="1600201"/>
            <a:ext cx="7859216" cy="3989040"/>
          </a:xfrm>
          <a:prstGeom prst="rect">
            <a:avLst/>
          </a:prstGeom>
          <a:ln w="25400" cap="flat" cmpd="sng" algn="ctr">
            <a:solidFill>
              <a:srgbClr val="FF0000"/>
            </a:solidFill>
            <a:prstDash val="soli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ctr">
              <a:buNone/>
            </a:pPr>
            <a:r>
              <a:rPr lang="es-AR" sz="2800" dirty="0" smtClean="0">
                <a:latin typeface="Trebuchet MS" panose="020B0603020202020204" pitchFamily="34" charset="0"/>
              </a:rPr>
              <a:t>En </a:t>
            </a:r>
            <a:r>
              <a:rPr lang="es-AR" sz="2800" dirty="0">
                <a:latin typeface="Trebuchet MS" panose="020B0603020202020204" pitchFamily="34" charset="0"/>
              </a:rPr>
              <a:t>caso de requerirse su uso en </a:t>
            </a:r>
            <a:r>
              <a:rPr lang="es-AR" sz="2800" b="1" dirty="0">
                <a:latin typeface="Trebuchet MS" panose="020B0603020202020204" pitchFamily="34" charset="0"/>
              </a:rPr>
              <a:t>combinaciones</a:t>
            </a:r>
            <a:r>
              <a:rPr lang="es-AR" sz="2800" dirty="0">
                <a:latin typeface="Trebuchet MS" panose="020B0603020202020204" pitchFamily="34" charset="0"/>
              </a:rPr>
              <a:t> para el tratamiento de la HTA, deben privilegiarse su indicación junto a drogas de mecanismo de acción distinto, evitando las combinaciones con fármacos que pueden aumentar los trastornos metabólicos</a:t>
            </a:r>
          </a:p>
        </p:txBody>
      </p:sp>
      <p:sp>
        <p:nvSpPr>
          <p:cNvPr id="3" name="2 Dodecágono"/>
          <p:cNvSpPr/>
          <p:nvPr/>
        </p:nvSpPr>
        <p:spPr>
          <a:xfrm>
            <a:off x="35496" y="1146448"/>
            <a:ext cx="914400" cy="914400"/>
          </a:xfrm>
          <a:prstGeom prst="dodecagon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AR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ebuchet MS" panose="020B0603020202020204" pitchFamily="34" charset="0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12304331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Marcador de contenido"/>
          <p:cNvSpPr txBox="1">
            <a:spLocks/>
          </p:cNvSpPr>
          <p:nvPr/>
        </p:nvSpPr>
        <p:spPr>
          <a:xfrm>
            <a:off x="457200" y="1600200"/>
            <a:ext cx="7859216" cy="4205063"/>
          </a:xfrm>
          <a:prstGeom prst="rect">
            <a:avLst/>
          </a:prstGeom>
          <a:ln w="25400" cap="flat" cmpd="sng" algn="ctr">
            <a:solidFill>
              <a:srgbClr val="FF0000"/>
            </a:solidFill>
            <a:prstDash val="soli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ctr">
              <a:buNone/>
            </a:pPr>
            <a:r>
              <a:rPr lang="es-AR" sz="2800" dirty="0">
                <a:latin typeface="Trebuchet MS" panose="020B0603020202020204" pitchFamily="34" charset="0"/>
              </a:rPr>
              <a:t>La </a:t>
            </a:r>
            <a:r>
              <a:rPr lang="es-AR" sz="2800" b="1" dirty="0">
                <a:latin typeface="Trebuchet MS" panose="020B0603020202020204" pitchFamily="34" charset="0"/>
              </a:rPr>
              <a:t>revisión de guías</a:t>
            </a:r>
            <a:r>
              <a:rPr lang="es-AR" sz="2800" dirty="0">
                <a:latin typeface="Trebuchet MS" panose="020B0603020202020204" pitchFamily="34" charset="0"/>
              </a:rPr>
              <a:t> de distintos países muestra que en general </a:t>
            </a:r>
            <a:r>
              <a:rPr lang="es-AR" sz="2800" b="1" dirty="0" smtClean="0">
                <a:latin typeface="Trebuchet MS" panose="020B0603020202020204" pitchFamily="34" charset="0"/>
              </a:rPr>
              <a:t>los BB no </a:t>
            </a:r>
            <a:r>
              <a:rPr lang="es-AR" sz="2800" b="1" dirty="0">
                <a:latin typeface="Trebuchet MS" panose="020B0603020202020204" pitchFamily="34" charset="0"/>
              </a:rPr>
              <a:t>son considerados fármacos de primera línea </a:t>
            </a:r>
            <a:r>
              <a:rPr lang="es-AR" sz="2800" dirty="0">
                <a:latin typeface="Trebuchet MS" panose="020B0603020202020204" pitchFamily="34" charset="0"/>
              </a:rPr>
              <a:t>en el tratamiento de la HTA no complicada. Sin embargo persisten los criterios divergentes. </a:t>
            </a:r>
            <a:endParaRPr lang="es-AR" sz="2800" dirty="0" smtClean="0">
              <a:latin typeface="Trebuchet MS" panose="020B0603020202020204" pitchFamily="34" charset="0"/>
            </a:endParaRPr>
          </a:p>
          <a:p>
            <a:pPr marL="0" lvl="0" indent="0" algn="ctr">
              <a:buNone/>
            </a:pPr>
            <a:r>
              <a:rPr lang="es-AR" sz="2800" dirty="0" smtClean="0">
                <a:latin typeface="Trebuchet MS" panose="020B0603020202020204" pitchFamily="34" charset="0"/>
              </a:rPr>
              <a:t>La </a:t>
            </a:r>
            <a:r>
              <a:rPr lang="es-AR" sz="2800" b="1" dirty="0">
                <a:latin typeface="Trebuchet MS" panose="020B0603020202020204" pitchFamily="34" charset="0"/>
              </a:rPr>
              <a:t>evidencia</a:t>
            </a:r>
            <a:r>
              <a:rPr lang="es-AR" sz="2800" dirty="0">
                <a:latin typeface="Trebuchet MS" panose="020B0603020202020204" pitchFamily="34" charset="0"/>
              </a:rPr>
              <a:t> mayoritaria continúa apoyando  el uso de estos fármacos como </a:t>
            </a:r>
            <a:r>
              <a:rPr lang="es-AR" sz="2800" b="1" dirty="0">
                <a:latin typeface="Trebuchet MS" panose="020B0603020202020204" pitchFamily="34" charset="0"/>
              </a:rPr>
              <a:t>elección en pacientes hipertensos especiales</a:t>
            </a:r>
            <a:r>
              <a:rPr lang="es-AR" sz="2800" dirty="0">
                <a:latin typeface="Trebuchet MS" panose="020B0603020202020204" pitchFamily="34" charset="0"/>
              </a:rPr>
              <a:t>, con antecedentes de IAM, EC, IC, algunas arritmias y miocardiopatías. </a:t>
            </a:r>
          </a:p>
        </p:txBody>
      </p:sp>
      <p:sp>
        <p:nvSpPr>
          <p:cNvPr id="3" name="2 Dodecágono"/>
          <p:cNvSpPr/>
          <p:nvPr/>
        </p:nvSpPr>
        <p:spPr>
          <a:xfrm>
            <a:off x="35496" y="1146448"/>
            <a:ext cx="914400" cy="914400"/>
          </a:xfrm>
          <a:prstGeom prst="dodecagon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AR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ebuchet MS" panose="020B0603020202020204" pitchFamily="34" charset="0"/>
              </a:rPr>
              <a:t>7</a:t>
            </a:r>
            <a:endParaRPr lang="es-AR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36407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Marcador de contenido"/>
          <p:cNvSpPr txBox="1">
            <a:spLocks/>
          </p:cNvSpPr>
          <p:nvPr/>
        </p:nvSpPr>
        <p:spPr>
          <a:xfrm>
            <a:off x="457200" y="1600200"/>
            <a:ext cx="7859216" cy="4205063"/>
          </a:xfrm>
          <a:prstGeom prst="rect">
            <a:avLst/>
          </a:prstGeom>
          <a:ln w="25400" cap="flat" cmpd="sng" algn="ctr">
            <a:solidFill>
              <a:srgbClr val="FF0000"/>
            </a:solidFill>
            <a:prstDash val="soli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r">
              <a:buNone/>
            </a:pPr>
            <a:r>
              <a:rPr lang="es-AR" sz="2800" i="1" dirty="0" smtClean="0">
                <a:latin typeface="Trebuchet MS" panose="020B0603020202020204" pitchFamily="34" charset="0"/>
              </a:rPr>
              <a:t>Poblaciones especiales</a:t>
            </a:r>
          </a:p>
          <a:p>
            <a:pPr marL="0" lvl="0" indent="0" algn="ctr">
              <a:buNone/>
            </a:pPr>
            <a:endParaRPr lang="es-AR" sz="2800" dirty="0" smtClean="0">
              <a:latin typeface="Trebuchet MS" panose="020B0603020202020204" pitchFamily="34" charset="0"/>
            </a:endParaRPr>
          </a:p>
          <a:p>
            <a:pPr marL="0" lvl="0" indent="0" algn="ctr">
              <a:buNone/>
            </a:pPr>
            <a:r>
              <a:rPr lang="es-AR" sz="2800" dirty="0" smtClean="0">
                <a:latin typeface="Trebuchet MS" panose="020B0603020202020204" pitchFamily="34" charset="0"/>
              </a:rPr>
              <a:t>Aunque </a:t>
            </a:r>
            <a:r>
              <a:rPr lang="es-AR" sz="2800" dirty="0">
                <a:latin typeface="Trebuchet MS" panose="020B0603020202020204" pitchFamily="34" charset="0"/>
              </a:rPr>
              <a:t>durante mucho tiempo los BB han sido considerados como fármacos de elección en </a:t>
            </a:r>
            <a:r>
              <a:rPr lang="es-AR" sz="2800" b="1" dirty="0" smtClean="0">
                <a:latin typeface="Trebuchet MS" panose="020B0603020202020204" pitchFamily="34" charset="0"/>
              </a:rPr>
              <a:t>pacientes jóvenes</a:t>
            </a:r>
            <a:r>
              <a:rPr lang="es-AR" sz="2800" dirty="0" smtClean="0">
                <a:latin typeface="Trebuchet MS" panose="020B0603020202020204" pitchFamily="34" charset="0"/>
              </a:rPr>
              <a:t>, </a:t>
            </a:r>
            <a:r>
              <a:rPr lang="es-AR" sz="2800" dirty="0">
                <a:latin typeface="Trebuchet MS" panose="020B0603020202020204" pitchFamily="34" charset="0"/>
              </a:rPr>
              <a:t>sobre todo en pacientes </a:t>
            </a:r>
            <a:r>
              <a:rPr lang="es-AR" sz="2800" dirty="0" err="1">
                <a:latin typeface="Trebuchet MS" panose="020B0603020202020204" pitchFamily="34" charset="0"/>
              </a:rPr>
              <a:t>hiperquinéticos</a:t>
            </a:r>
            <a:r>
              <a:rPr lang="es-AR" sz="2800" dirty="0">
                <a:latin typeface="Trebuchet MS" panose="020B0603020202020204" pitchFamily="34" charset="0"/>
              </a:rPr>
              <a:t>, la evidencia disponible no avala esta indicación</a:t>
            </a:r>
          </a:p>
        </p:txBody>
      </p:sp>
      <p:sp>
        <p:nvSpPr>
          <p:cNvPr id="3" name="2 Dodecágono"/>
          <p:cNvSpPr/>
          <p:nvPr/>
        </p:nvSpPr>
        <p:spPr>
          <a:xfrm>
            <a:off x="35496" y="1146448"/>
            <a:ext cx="914400" cy="914400"/>
          </a:xfrm>
          <a:prstGeom prst="dodecagon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AR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ebuchet MS" panose="020B0603020202020204" pitchFamily="34" charset="0"/>
              </a:rPr>
              <a:t>8</a:t>
            </a:r>
            <a:endParaRPr lang="es-AR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11026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2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615</Words>
  <Application>Microsoft Macintosh PowerPoint</Application>
  <PresentationFormat>Presentación en pantalla (4:3)</PresentationFormat>
  <Paragraphs>52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17" baseType="lpstr">
      <vt:lpstr>2_Tema de Office</vt:lpstr>
      <vt:lpstr>TOMA DE POSICIÓN SAHA Rol actual de los betabloqueantes en la  hipertensión arterial  CONCLUSIONES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Tres drogas con el poder de la evidencia</dc:title>
  <dc:creator>PDR</dc:creator>
  <cp:lastModifiedBy>Judith Zilberman</cp:lastModifiedBy>
  <cp:revision>8</cp:revision>
  <dcterms:created xsi:type="dcterms:W3CDTF">2016-03-11T15:28:45Z</dcterms:created>
  <dcterms:modified xsi:type="dcterms:W3CDTF">2016-07-11T00:01:21Z</dcterms:modified>
</cp:coreProperties>
</file>